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46"/>
    <p:restoredTop sz="94674"/>
  </p:normalViewPr>
  <p:slideViewPr>
    <p:cSldViewPr snapToGrid="0" snapToObjects="1">
      <p:cViewPr varScale="1">
        <p:scale>
          <a:sx n="229" d="100"/>
          <a:sy n="229"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9/24/18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
        <p:nvSpPr>
          <p:cNvPr id="4" name="TextBox 3">
            <a:extLst>
              <a:ext uri="{FF2B5EF4-FFF2-40B4-BE49-F238E27FC236}">
                <a16:creationId xmlns:a16="http://schemas.microsoft.com/office/drawing/2014/main" id="{DFA36425-9553-DD46-9C0D-E5BFB0514352}"/>
              </a:ext>
            </a:extLst>
          </p:cNvPr>
          <p:cNvSpPr txBox="1"/>
          <p:nvPr/>
        </p:nvSpPr>
        <p:spPr>
          <a:xfrm>
            <a:off x="10199345" y="6225436"/>
            <a:ext cx="1992655" cy="307777"/>
          </a:xfrm>
          <a:prstGeom prst="rect">
            <a:avLst/>
          </a:prstGeom>
          <a:noFill/>
        </p:spPr>
        <p:txBody>
          <a:bodyPr wrap="square" rtlCol="0">
            <a:spAutoFit/>
          </a:bodyPr>
          <a:lstStyle/>
          <a:p>
            <a:r>
              <a:rPr lang="en-US" sz="14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Summer / Fall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a:t>
            </a:r>
            <a:r>
              <a:rPr lang="en-US" dirty="0"/>
              <a:t>variation </a:t>
            </a:r>
            <a:r>
              <a:rPr dirty="0"/>
              <a:t>of lane offset seem to </a:t>
            </a:r>
            <a:r>
              <a:rPr lang="en-US" dirty="0"/>
              <a:t>correlate</a:t>
            </a:r>
          </a:p>
          <a:p>
            <a:pPr lvl="1"/>
            <a:endParaRPr dirty="0"/>
          </a:p>
          <a:p>
            <a:pPr lvl="1"/>
            <a:r>
              <a:rPr dirty="0"/>
              <a:t>Drivers who have high variation in lane positioning have correspondingly higher variation when texting</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pic>
        <p:nvPicPr>
          <p:cNvPr id="7" name="Picture 1" descr="final_presentation_files/figure-pptx/ar1_add-1.png">
            <a:extLst>
              <a:ext uri="{FF2B5EF4-FFF2-40B4-BE49-F238E27FC236}">
                <a16:creationId xmlns:a16="http://schemas.microsoft.com/office/drawing/2014/main" id="{7D426E4E-A3E7-6C46-8C3C-09217BEB8741}"/>
              </a:ext>
            </a:extLst>
          </p:cNvPr>
          <p:cNvPicPr>
            <a:picLocks noGrp="1" noChangeAspect="1"/>
          </p:cNvPicPr>
          <p:nvPr/>
        </p:nvPicPr>
        <p:blipFill>
          <a:blip r:embed="rId4"/>
          <a:stretch>
            <a:fillRect/>
          </a:stretch>
        </p:blipFill>
        <p:spPr bwMode="auto">
          <a:xfrm>
            <a:off x="6591300" y="1816100"/>
            <a:ext cx="4343400" cy="43434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Pooling forces variability of the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oMath>
                </a14:m>
                <a:r>
                  <a:rPr dirty="0"/>
                  <a:t> to zero but variability is now within all the drivers</a:t>
                </a:r>
                <a:endParaRPr lang="en-US" dirty="0"/>
              </a:p>
              <a:p>
                <a:pPr lvl="1"/>
                <a:endParaRPr dirty="0"/>
              </a:p>
              <a:p>
                <a:pPr lvl="1"/>
                <a:r>
                  <a:rPr dirty="0"/>
                  <a:t>Hyperpriors show that the texting effect doubles the </a:t>
                </a:r>
                <a:r>
                  <a:rPr lang="en-US" dirty="0"/>
                  <a:t>variance </a:t>
                </a:r>
                <a:r>
                  <a:rPr dirty="0"/>
                  <a:t>of lane positioning for the individual drivers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p:pic>
        <p:nvPicPr>
          <p:cNvPr id="10" name="Picture 1" descr="final_presentation_files/figure-pptx/ar1_add_hyper-1.png">
            <a:extLst>
              <a:ext uri="{FF2B5EF4-FFF2-40B4-BE49-F238E27FC236}">
                <a16:creationId xmlns:a16="http://schemas.microsoft.com/office/drawing/2014/main" id="{A80EE099-1FFE-F949-A5E7-DD16E0C261CA}"/>
              </a:ext>
            </a:extLst>
          </p:cNvPr>
          <p:cNvPicPr>
            <a:picLocks noGrp="1" noChangeAspect="1"/>
          </p:cNvPicPr>
          <p:nvPr/>
        </p:nvPicPr>
        <p:blipFill>
          <a:blip r:embed="rId5"/>
          <a:stretch>
            <a:fillRect/>
          </a:stretch>
        </p:blipFill>
        <p:spPr bwMode="auto">
          <a:xfrm>
            <a:off x="6172200" y="2362200"/>
            <a:ext cx="5181600" cy="32385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dirty="0"/>
          </a:p>
          <a:p>
            <a:pPr lvl="1"/>
            <a:r>
              <a:rPr dirty="0"/>
              <a:t>The interaction effect between texting and the age group causes the posterior distribution to be much wider</a:t>
            </a:r>
            <a:endParaRPr lang="en-US" dirty="0"/>
          </a:p>
          <a:p>
            <a:pPr lvl="1"/>
            <a:endParaRPr dirty="0"/>
          </a:p>
          <a:p>
            <a:pPr lvl="1"/>
            <a:r>
              <a:rPr dirty="0"/>
              <a:t>The large variation between individual drivers when texting contributes to the larger posterior of the texting effect</a:t>
            </a:r>
            <a:endParaRPr lang="en-US" dirty="0"/>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787C593-C975-324E-96E2-ED6BD2D96D98}"/>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D787C593-C975-324E-96E2-ED6BD2D96D98}"/>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Tree>
    <p:extLst>
      <p:ext uri="{BB962C8B-B14F-4D97-AF65-F5344CB8AC3E}">
        <p14:creationId xmlns:p14="http://schemas.microsoft.com/office/powerpoint/2010/main" val="410680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660389-FDE1-9547-A444-49318D65F9B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59660389-FDE1-9547-A444-49318D65F9B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lang="en-US" dirty="0"/>
              <a:t>Multiplicative model: Significant interaction effect with age and texting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Kim, Shephard, </a:t>
            </a:r>
            <a:r>
              <a:rPr dirty="0" err="1"/>
              <a:t>Chib</a:t>
            </a:r>
            <a:r>
              <a:rPr dirty="0"/>
              <a:t> (1998) “Stochastic Volatility: Likelihood Inference and Comparison with ARCH Models” </a:t>
            </a:r>
            <a:r>
              <a:rPr i="1" dirty="0"/>
              <a:t>The Review of Economic Studies Vol. 65, No. 3</a:t>
            </a:r>
            <a:endParaRPr lang="en-US" i="1" dirty="0"/>
          </a:p>
          <a:p>
            <a:pPr lvl="1">
              <a:buAutoNum type="arabicPeriod"/>
            </a:pPr>
            <a:endParaRPr i="1" dirty="0"/>
          </a:p>
          <a:p>
            <a:pPr lvl="1">
              <a:buAutoNum type="arabicPeriod"/>
            </a:pPr>
            <a:r>
              <a:rPr dirty="0"/>
              <a:t>Stan Development Team. “Stan Modeling Language User’s Guide and Reference Manual” Version 2.17.0, Sept 2017</a:t>
            </a:r>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8"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78" t="-87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t="-585" r="-2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rPr dirty="0"/>
              <a:t>Focused only on the sensorimotor (MD) / texting drive</a:t>
            </a:r>
            <a:endParaRPr lang="en-US" dirty="0"/>
          </a:p>
          <a:p>
            <a:pPr lvl="1"/>
            <a:r>
              <a:rPr lang="en-US" dirty="0"/>
              <a:t>Trimmed head of data (Distance &lt; 250)</a:t>
            </a:r>
            <a:endParaRPr dirty="0"/>
          </a:p>
          <a:p>
            <a:pPr lvl="1"/>
            <a:r>
              <a:rPr dirty="0"/>
              <a:t>Focused on first half (prior to lane change)</a:t>
            </a:r>
          </a:p>
          <a:p>
            <a:pPr lvl="1"/>
            <a:r>
              <a:rPr dirty="0"/>
              <a:t>Filtered out drivers with missing </a:t>
            </a:r>
            <a:r>
              <a:rPr sz="1800" dirty="0" err="1">
                <a:latin typeface="Courier"/>
              </a:rPr>
              <a:t>LaneOffset</a:t>
            </a:r>
            <a:r>
              <a:rPr dirty="0"/>
              <a:t> data (N=62)</a:t>
            </a:r>
          </a:p>
          <a:p>
            <a:pPr lvl="1"/>
            <a:r>
              <a:rPr dirty="0"/>
              <a:t>Data </a:t>
            </a:r>
            <a:r>
              <a:rPr dirty="0" err="1"/>
              <a:t>downsampled</a:t>
            </a:r>
            <a:r>
              <a:rPr dirty="0"/>
              <a:t> to 200 data points per driver</a:t>
            </a:r>
          </a:p>
          <a:p>
            <a:pPr lvl="2"/>
            <a:r>
              <a:rPr dirty="0"/>
              <a:t>62 drivers * 200 </a:t>
            </a:r>
            <a:r>
              <a:rPr dirty="0" err="1"/>
              <a:t>datapoints</a:t>
            </a:r>
            <a:r>
              <a:rPr dirty="0"/>
              <a:t> = 12,400 records</a:t>
            </a:r>
          </a:p>
          <a:p>
            <a:pPr lvl="1"/>
            <a:r>
              <a:rPr dirty="0"/>
              <a:t>Each color is a separate driver (N=68)</a:t>
            </a:r>
          </a:p>
          <a:p>
            <a:pPr lvl="1"/>
            <a:r>
              <a:rPr dirty="0"/>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texting vs normal driving</a:t>
            </a:r>
            <a:endParaRPr lang="en-US" dirty="0"/>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Age effect appears to have significant interaction effect with texting</a:t>
                </a:r>
                <a:endParaRPr lang="en-US" dirty="0"/>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𝑒𝑥𝑝</m:t>
                      </m:r>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𝑘</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oMath>
                  </m:oMathPara>
                </a14:m>
                <a:endParaRPr lang="ar-AE"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𝜌</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(0,1)</m:t>
                      </m:r>
                    </m:oMath>
                  </m:oMathPara>
                </a14:m>
                <a:endParaRPr b="1"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p:pic>
        <p:nvPicPr>
          <p:cNvPr id="3" name="Picture 1" descr="final_presentation_files/figure-pptx/ar1_fit_plot-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ar1_ppc_plot-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1245</Words>
  <Application>Microsoft Macintosh PowerPoint</Application>
  <PresentationFormat>Widescreen</PresentationFormat>
  <Paragraphs>186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Computing Cluster Setup (Amazon Web Services)</vt:lpstr>
      <vt:lpstr>Future steps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16</cp:revision>
  <dcterms:created xsi:type="dcterms:W3CDTF">2018-09-24T04:57:33Z</dcterms:created>
  <dcterms:modified xsi:type="dcterms:W3CDTF">2018-09-25T02:48:40Z</dcterms:modified>
</cp:coreProperties>
</file>